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DF13BB-2F36-5DDE-BA62-533B93C6A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77D747-67B9-7D00-C74D-79F912A769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6F3E0E-188C-F73B-D9CA-458E4C740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41D6CA-6B27-9FFD-058F-E69E5148A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157DD7-5BBB-16E2-9FC7-6EAF1C6D3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696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8A84F3-6133-3334-B576-08666C821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F8F1C1-0F67-D478-F87D-A9DDE4249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50B6D8-2368-D256-E1B0-A9C21A607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1C2806-99A6-45D3-5BE7-B8ABA1771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44A147-D7CC-E217-B2DB-1A7A282F9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886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2C88A2A-BC81-3007-3DC6-2373EE94F3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3189ECE-E25F-8BFD-FD31-52C676CC65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DA88AE-9D0E-2F7C-D644-B6DAF17B8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81B2D0-BFF5-AA4C-A163-9A243E981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8C9F06-20A7-9875-F047-926900473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16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E171B-64A4-FD6D-6FEC-FEC02BF23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62EE62-5E13-E44C-A147-C41E16690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FB6D0F-23C6-8311-A054-7BDA7B366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E469B5-86B2-8A7C-8088-A6FFCCB9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8D5B83-0351-C586-E913-727DA9F01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6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A2D04-A788-F2B6-1D03-CE23D883E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5BF902-83D3-D859-EE66-5EE51491D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533068-C9DF-79C3-E68B-B6B05224E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DE1018-8109-1C16-4AC1-330E61DB8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364D20-E242-AB87-C3E7-DAA7BA181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873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010F03-10A8-3EF7-00E6-B9630E0CE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DDBE3D-127E-CE71-8C8A-CBAB8F2C92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B450E7-333E-9EFB-547B-A2049CAB5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C2B438-515E-6E76-110B-DFD321F6E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71CE70-408F-A9A7-6C22-2A9B2E143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0C95E8E-4D16-104D-68F4-3172EAA23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35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D8F42-3AA8-FB39-8960-FDD43FEDC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A5B69D-6385-03D6-3CE8-8C44094B0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76D8A8-D839-0417-1D00-E4FD2108B0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F792B81-36A6-903D-1C58-D7630AFE7E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6DCABC7-C4FC-322A-8AB4-9348AA262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CA0D688-EA45-299B-E9D9-B7F7C8D87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16D02A7-8E9C-E681-209A-1850B3364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6A03A59-4C67-4729-FCA4-E454DA21F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477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D51C3-E7FB-D805-2D02-66DB7095F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ED9A0AE-18C6-63EF-FA2F-7A0874E84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F1CB27D-F72E-1421-47F4-5825A74DD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86059F3-A1A6-379C-9518-899D3EA93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04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D645797-0B96-4D36-5F7F-5533688D7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E96050E-DF9B-336B-52CE-7761959DF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B74A0F-2706-1783-3EEE-28E0B6C16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818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40BFAF-F75D-27F8-EB61-6002D37EC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21CD43-00E0-8806-9D75-50F2518459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B3503D-97E5-8A42-BA5A-AF3FE4134A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BF5905-F4CC-4421-871D-8B75B41DC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70FF9E-6094-07F1-7CC4-50924D5FB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D94785-DEDA-CDAD-3BE8-60134D60A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93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5EBF63-A4CE-F3F3-AC4E-4E8DAF960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356850-0E2D-00D6-70F4-637E95F2EC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8F1E8E-76EB-585D-4914-C26ECD775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5D198D-D754-88AF-199D-9A94AC503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EE162-D405-459E-4034-A61B22B31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1555CA-3278-6F23-1738-A6C17601F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17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9DCB8C-0835-A562-8598-CDA6FB75E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D9E5E1-BE2A-FA61-1B4A-5DB29DD4D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BF560A-38CF-7877-B975-B895769E7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A9C7C-729B-462F-8DA3-B5993CB1AD92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AD43EF-6DE8-C7B0-54E2-3DF152A208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ACF412-B437-0BBB-E759-FD2B95A34B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65FC4-7464-47DF-A54E-C249DDFAAB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93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8565CEA-A9AF-B743-DB5D-04A526F4344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>
            <a:extLst>
              <a:ext uri="{FF2B5EF4-FFF2-40B4-BE49-F238E27FC236}">
                <a16:creationId xmlns:a16="http://schemas.microsoft.com/office/drawing/2014/main" id="{D7BF4112-7AF5-DA3F-A115-C3CA5619008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>
            <a:extLst>
              <a:ext uri="{FF2B5EF4-FFF2-40B4-BE49-F238E27FC236}">
                <a16:creationId xmlns:a16="http://schemas.microsoft.com/office/drawing/2014/main" id="{9DC94E26-87C9-6337-A532-F7B97754F4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1</a:t>
            </a:fld>
            <a:endParaRPr lang="ru-RU"/>
          </a:p>
        </p:txBody>
      </p:sp>
      <p:sp>
        <p:nvSpPr>
          <p:cNvPr id="1657475209" name="Скругленный прямоугольник 10">
            <a:extLst>
              <a:ext uri="{FF2B5EF4-FFF2-40B4-BE49-F238E27FC236}">
                <a16:creationId xmlns:a16="http://schemas.microsoft.com/office/drawing/2014/main" id="{AB9A8C98-1181-C96A-1C0C-D998E9C0E16B}"/>
              </a:ext>
            </a:extLst>
          </p:cNvPr>
          <p:cNvSpPr/>
          <p:nvPr/>
        </p:nvSpPr>
        <p:spPr bwMode="auto">
          <a:xfrm>
            <a:off x="6544273" y="158419"/>
            <a:ext cx="5425190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БауТекс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Гусь-</a:t>
            </a:r>
            <a:r>
              <a:rPr sz="20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Хрустальный</a:t>
            </a:r>
            <a:r>
              <a:rPr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</p:txBody>
      </p:sp>
      <p:sp>
        <p:nvSpPr>
          <p:cNvPr id="357344424" name="Скругленный прямоугольник 12">
            <a:extLst>
              <a:ext uri="{FF2B5EF4-FFF2-40B4-BE49-F238E27FC236}">
                <a16:creationId xmlns:a16="http://schemas.microsoft.com/office/drawing/2014/main" id="{713CB4F4-FDBD-DE16-8CBE-38DA463C5695}"/>
              </a:ext>
            </a:extLst>
          </p:cNvPr>
          <p:cNvSpPr/>
          <p:nvPr/>
        </p:nvSpPr>
        <p:spPr bwMode="auto">
          <a:xfrm>
            <a:off x="6416865" y="1347403"/>
            <a:ext cx="5560374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0"/>
              </a:spcAft>
              <a:defRPr/>
            </a:pP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Крупнейший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производитель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высокотехнологичной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продукции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основе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стекловолокна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стеклоткани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).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широкий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ассортимент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технических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тканей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например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укрепления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крыши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яхт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автомобилей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лопастей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ветряков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дорожного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полотна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</a:p>
          <a:p>
            <a:pPr>
              <a:spcAft>
                <a:spcPts val="0"/>
              </a:spcAft>
              <a:defRPr/>
            </a:pP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единственный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России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производитель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обоев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стекловолокна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отличающихся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высокой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износоустойчивостью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трудновоспламеняемостью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делает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выбором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№1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офисов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больниц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работают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600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человек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продукция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экспортируется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Германию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Китай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600" b="1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1851990" name=" 181851989">
            <a:extLst>
              <a:ext uri="{FF2B5EF4-FFF2-40B4-BE49-F238E27FC236}">
                <a16:creationId xmlns:a16="http://schemas.microsoft.com/office/drawing/2014/main" id="{15A8617B-31B0-7C59-41F0-D68BA1CA3722}"/>
              </a:ext>
            </a:extLst>
          </p:cNvPr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773243" name="Рисунок 105773242">
            <a:extLst>
              <a:ext uri="{FF2B5EF4-FFF2-40B4-BE49-F238E27FC236}">
                <a16:creationId xmlns:a16="http://schemas.microsoft.com/office/drawing/2014/main" id="{17FD842A-5573-31BB-582F-B9E1D1893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59936" y="4348169"/>
            <a:ext cx="4193864" cy="249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9995537" name=" 1429995536">
            <a:extLst>
              <a:ext uri="{FF2B5EF4-FFF2-40B4-BE49-F238E27FC236}">
                <a16:creationId xmlns:a16="http://schemas.microsoft.com/office/drawing/2014/main" id="{1233DB29-5CCA-3651-0F02-03E6598B8A35}"/>
              </a:ext>
            </a:extLst>
          </p:cNvPr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60786359" name="Рисунок 1460786358">
            <a:extLst>
              <a:ext uri="{FF2B5EF4-FFF2-40B4-BE49-F238E27FC236}">
                <a16:creationId xmlns:a16="http://schemas.microsoft.com/office/drawing/2014/main" id="{985E05B2-7943-393F-6158-0C37D2541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319181" y="4127263"/>
            <a:ext cx="1955062" cy="441813"/>
          </a:xfrm>
          <a:prstGeom prst="rect">
            <a:avLst/>
          </a:prstGeom>
        </p:spPr>
      </p:pic>
      <p:sp>
        <p:nvSpPr>
          <p:cNvPr id="571903259" name=" 571903258">
            <a:extLst>
              <a:ext uri="{FF2B5EF4-FFF2-40B4-BE49-F238E27FC236}">
                <a16:creationId xmlns:a16="http://schemas.microsoft.com/office/drawing/2014/main" id="{79E505A3-8DC8-F2A2-8F58-242D20802E5C}"/>
              </a:ext>
            </a:extLst>
          </p:cNvPr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>
            <a:extLst>
              <a:ext uri="{FF2B5EF4-FFF2-40B4-BE49-F238E27FC236}">
                <a16:creationId xmlns:a16="http://schemas.microsoft.com/office/drawing/2014/main" id="{C7D983BD-1FCF-C03F-C42A-47DDBC1D245B}"/>
              </a:ext>
            </a:extLst>
          </p:cNvPr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61B8DAD-E77C-A958-B8DD-F4F5D2A2C199}"/>
              </a:ext>
            </a:extLst>
          </p:cNvPr>
          <p:cNvSpPr/>
          <p:nvPr/>
        </p:nvSpPr>
        <p:spPr>
          <a:xfrm>
            <a:off x="222537" y="136525"/>
            <a:ext cx="5917504" cy="47274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«Технолог»</a:t>
            </a:r>
            <a:r>
              <a:rPr lang="ru-RU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ответственный за организацию технологического процесса производства высокопрочных и качественных материалов на основе стекловолокна.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Разработка каждой партии материала начинается с изучения конкретных потребностей заказчика и выбора оптимального сочетания компонентов для достижения заданных свойств продукции.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 профессия требует глубоких знаний физики и химии, понимания принципов проектирования композитов, внимательного отношения к мелочам и готовности постоянно совершенствовать свои навыки.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C5A4D0-A1E5-04A2-D0AA-7A6D0F5091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497" y="4664292"/>
            <a:ext cx="2848466" cy="2298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1516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2</a:t>
            </a:fld>
            <a:endParaRPr lang="ru-RU"/>
          </a:p>
        </p:txBody>
      </p:sp>
      <p:sp>
        <p:nvSpPr>
          <p:cNvPr id="1657475209" name="Скругленный прямоугольник 10"/>
          <p:cNvSpPr/>
          <p:nvPr/>
        </p:nvSpPr>
        <p:spPr bwMode="auto">
          <a:xfrm>
            <a:off x="6563536" y="129197"/>
            <a:ext cx="4852577" cy="85452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АО «Вязниковская швейная фабрика»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(г. Вязники)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599"/>
              </a:spcAft>
              <a:defRPr/>
            </a:pP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57344424" name="Скругленный прямоугольник 12"/>
          <p:cNvSpPr/>
          <p:nvPr/>
        </p:nvSpPr>
        <p:spPr bwMode="auto">
          <a:xfrm>
            <a:off x="6271887" y="1114586"/>
            <a:ext cx="5560374" cy="378685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специализируется на выпуске легкой женской одежды, а в последние годы расширило выпускаемый ассортимент – стали шить костюмы, жакеты на подкладке и легкие пальто. Предприятие работает по заказам московских компаний, ежедневно здесь отшивают около 1000 изделий дизайнерской женской одежды. Фабрика также занимается разработкой собственных моделей на базе экспериментального цеха.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81851990" name=" 181851989"/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29995537" name=" 1429995536"/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71903259" name=" 571903258"/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/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396F3D5-63D3-4B88-847A-1F17EA705872}"/>
              </a:ext>
            </a:extLst>
          </p:cNvPr>
          <p:cNvSpPr/>
          <p:nvPr/>
        </p:nvSpPr>
        <p:spPr>
          <a:xfrm>
            <a:off x="371473" y="176681"/>
            <a:ext cx="5560374" cy="352757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«Портной»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занимающийся пошивом одежды.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Каждая вещь уникальна благодаря ручным швам и индивидуальным замерам клиента.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 требует терпения, внимания к деталям и хорошего вкуса.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F52F503-2D93-8024-7AE3-E32F42DDE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19" y="3266516"/>
            <a:ext cx="5146105" cy="3527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8FE0EB0-2BD9-C211-CE13-DDA2865A1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036371" y="4432905"/>
            <a:ext cx="2552868" cy="228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B597AD6-6A0E-9B3F-8230-57706E39400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>
            <a:extLst>
              <a:ext uri="{FF2B5EF4-FFF2-40B4-BE49-F238E27FC236}">
                <a16:creationId xmlns:a16="http://schemas.microsoft.com/office/drawing/2014/main" id="{3C2B801B-E872-A19A-B466-AFB985D1D5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>
            <a:extLst>
              <a:ext uri="{FF2B5EF4-FFF2-40B4-BE49-F238E27FC236}">
                <a16:creationId xmlns:a16="http://schemas.microsoft.com/office/drawing/2014/main" id="{63C969B8-3FA4-39F7-BDB8-837B2557EA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3</a:t>
            </a:fld>
            <a:endParaRPr lang="ru-RU"/>
          </a:p>
        </p:txBody>
      </p:sp>
      <p:sp>
        <p:nvSpPr>
          <p:cNvPr id="1657475209" name="Скругленный прямоугольник 10">
            <a:extLst>
              <a:ext uri="{FF2B5EF4-FFF2-40B4-BE49-F238E27FC236}">
                <a16:creationId xmlns:a16="http://schemas.microsoft.com/office/drawing/2014/main" id="{6A5B0ED0-96A4-252B-3812-B8B3F4AA7DC3}"/>
              </a:ext>
            </a:extLst>
          </p:cNvPr>
          <p:cNvSpPr/>
          <p:nvPr/>
        </p:nvSpPr>
        <p:spPr bwMode="auto">
          <a:xfrm>
            <a:off x="6563536" y="129197"/>
            <a:ext cx="4852577" cy="85452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«Ткацкая фабрика «</a:t>
            </a:r>
            <a:r>
              <a:rPr lang="ru-RU" sz="20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Медтекс</a:t>
            </a: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(Камешковский район)</a:t>
            </a:r>
            <a:endParaRPr lang="ru-RU" sz="2000" dirty="0">
              <a:solidFill>
                <a:schemeClr val="bg1"/>
              </a:solidFill>
            </a:endParaRPr>
          </a:p>
          <a:p>
            <a:pPr algn="ctr">
              <a:defRPr/>
            </a:pP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57344424" name="Скругленный прямоугольник 12">
            <a:extLst>
              <a:ext uri="{FF2B5EF4-FFF2-40B4-BE49-F238E27FC236}">
                <a16:creationId xmlns:a16="http://schemas.microsoft.com/office/drawing/2014/main" id="{8464C8E2-3263-05DF-31B8-3BE84927F7C6}"/>
              </a:ext>
            </a:extLst>
          </p:cNvPr>
          <p:cNvSpPr/>
          <p:nvPr/>
        </p:nvSpPr>
        <p:spPr bwMode="auto">
          <a:xfrm>
            <a:off x="6271887" y="1114587"/>
            <a:ext cx="5560374" cy="3177495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Основана в 1911 году. В годы Великой Отечественной войны фабрика выпускала продукцию по оборонному заказу на нужды фронта. В настоящее время – ведущий производитель высококачественных медицинских перевязочных изделий, стабильно и успешно развивающееся предприятие текстильной отрасли области, специализирующееся на выпуске суровых хлопчатобумажных тканей: марли медицинской, изделий медицинского назначения. </a:t>
            </a: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81851990" name=" 181851989">
            <a:extLst>
              <a:ext uri="{FF2B5EF4-FFF2-40B4-BE49-F238E27FC236}">
                <a16:creationId xmlns:a16="http://schemas.microsoft.com/office/drawing/2014/main" id="{2672BA28-80ED-37D6-E1C1-88D814C3115B}"/>
              </a:ext>
            </a:extLst>
          </p:cNvPr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29995537" name=" 1429995536">
            <a:extLst>
              <a:ext uri="{FF2B5EF4-FFF2-40B4-BE49-F238E27FC236}">
                <a16:creationId xmlns:a16="http://schemas.microsoft.com/office/drawing/2014/main" id="{08D76EEE-B112-38E4-6CCF-903DD38F3D98}"/>
              </a:ext>
            </a:extLst>
          </p:cNvPr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71903259" name=" 571903258">
            <a:extLst>
              <a:ext uri="{FF2B5EF4-FFF2-40B4-BE49-F238E27FC236}">
                <a16:creationId xmlns:a16="http://schemas.microsoft.com/office/drawing/2014/main" id="{C4858ACC-E94F-35AE-CF0B-73819A182E04}"/>
              </a:ext>
            </a:extLst>
          </p:cNvPr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>
            <a:extLst>
              <a:ext uri="{FF2B5EF4-FFF2-40B4-BE49-F238E27FC236}">
                <a16:creationId xmlns:a16="http://schemas.microsoft.com/office/drawing/2014/main" id="{61FDAFF2-A77A-2921-F553-22AE08EB25C5}"/>
              </a:ext>
            </a:extLst>
          </p:cNvPr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2BEE6137-0B51-D0FA-0D92-6B102EBD332B}"/>
              </a:ext>
            </a:extLst>
          </p:cNvPr>
          <p:cNvSpPr/>
          <p:nvPr/>
        </p:nvSpPr>
        <p:spPr>
          <a:xfrm>
            <a:off x="398069" y="92706"/>
            <a:ext cx="5560374" cy="41993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«Ткач»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управляющий работой ткацкого оборудования, посредством которого создается полотно путем пересечения нитей основы и утка.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Каждый ткач вкладывает свою индивидуальность в изделие, создавая уникальный рисунок и структуру ткани.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 требует точности движений, внимательности и постоянного контроля над процессом, чтобы обеспечить высокое качество продукции.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7536A4-0384-12ED-0398-7FD4CEC9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249421" y="4118506"/>
            <a:ext cx="4065442" cy="2602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5FFC05A-7490-52AB-8683-5984CA697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251" y="3992409"/>
            <a:ext cx="4229458" cy="2772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7739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A12FFF2-9156-16CC-6BE8-E72B8A44C427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>
            <a:extLst>
              <a:ext uri="{FF2B5EF4-FFF2-40B4-BE49-F238E27FC236}">
                <a16:creationId xmlns:a16="http://schemas.microsoft.com/office/drawing/2014/main" id="{6B6ADC55-A618-1105-B06B-F9608718B86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>
            <a:extLst>
              <a:ext uri="{FF2B5EF4-FFF2-40B4-BE49-F238E27FC236}">
                <a16:creationId xmlns:a16="http://schemas.microsoft.com/office/drawing/2014/main" id="{DCC3347C-2F92-23A4-A97B-26B6DC390E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4</a:t>
            </a:fld>
            <a:endParaRPr lang="ru-RU"/>
          </a:p>
        </p:txBody>
      </p:sp>
      <p:sp>
        <p:nvSpPr>
          <p:cNvPr id="1657475209" name="Скругленный прямоугольник 10">
            <a:extLst>
              <a:ext uri="{FF2B5EF4-FFF2-40B4-BE49-F238E27FC236}">
                <a16:creationId xmlns:a16="http://schemas.microsoft.com/office/drawing/2014/main" id="{0C4241DA-16D3-6851-AD24-93C14AADD388}"/>
              </a:ext>
            </a:extLst>
          </p:cNvPr>
          <p:cNvSpPr/>
          <p:nvPr/>
        </p:nvSpPr>
        <p:spPr bwMode="auto">
          <a:xfrm>
            <a:off x="6563536" y="129197"/>
            <a:ext cx="4852577" cy="85452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«Триумф»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Киржач)</a:t>
            </a:r>
            <a:endParaRPr lang="ru-RU" sz="2000" dirty="0">
              <a:solidFill>
                <a:schemeClr val="bg1"/>
              </a:solidFill>
            </a:endParaRPr>
          </a:p>
          <a:p>
            <a:pPr algn="ctr">
              <a:defRPr/>
            </a:pP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57344424" name="Скругленный прямоугольник 12">
            <a:extLst>
              <a:ext uri="{FF2B5EF4-FFF2-40B4-BE49-F238E27FC236}">
                <a16:creationId xmlns:a16="http://schemas.microsoft.com/office/drawing/2014/main" id="{7822A99C-43FB-F01B-F1FC-061F53C47FDA}"/>
              </a:ext>
            </a:extLst>
          </p:cNvPr>
          <p:cNvSpPr/>
          <p:nvPr/>
        </p:nvSpPr>
        <p:spPr bwMode="auto">
          <a:xfrm>
            <a:off x="6324251" y="1064847"/>
            <a:ext cx="5560374" cy="3177495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Бренд </a:t>
            </a:r>
            <a:r>
              <a:rPr lang="ru-RU"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Laina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Выпускает худи, брюки и бельё, осуществляет полный цикл по пошиву трикотажа: от разработки моделей до продаж конечному потребителю. </a:t>
            </a:r>
          </a:p>
          <a:p>
            <a:endParaRPr lang="ru-RU" sz="240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181851990" name=" 181851989">
            <a:extLst>
              <a:ext uri="{FF2B5EF4-FFF2-40B4-BE49-F238E27FC236}">
                <a16:creationId xmlns:a16="http://schemas.microsoft.com/office/drawing/2014/main" id="{E36C9F40-51F7-EA1F-A099-52BA25B024E3}"/>
              </a:ext>
            </a:extLst>
          </p:cNvPr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29995537" name=" 1429995536">
            <a:extLst>
              <a:ext uri="{FF2B5EF4-FFF2-40B4-BE49-F238E27FC236}">
                <a16:creationId xmlns:a16="http://schemas.microsoft.com/office/drawing/2014/main" id="{F8090E48-F2BA-7D32-33B5-6E07BB39581F}"/>
              </a:ext>
            </a:extLst>
          </p:cNvPr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71903259" name=" 571903258">
            <a:extLst>
              <a:ext uri="{FF2B5EF4-FFF2-40B4-BE49-F238E27FC236}">
                <a16:creationId xmlns:a16="http://schemas.microsoft.com/office/drawing/2014/main" id="{EDFFB222-D61C-243A-0D70-97BAEBC53DB3}"/>
              </a:ext>
            </a:extLst>
          </p:cNvPr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>
            <a:extLst>
              <a:ext uri="{FF2B5EF4-FFF2-40B4-BE49-F238E27FC236}">
                <a16:creationId xmlns:a16="http://schemas.microsoft.com/office/drawing/2014/main" id="{D93B891C-94E0-8C53-D732-7CDA87FB51D6}"/>
              </a:ext>
            </a:extLst>
          </p:cNvPr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BE5F97D-8F50-7E4D-019C-D827CF80BFCC}"/>
              </a:ext>
            </a:extLst>
          </p:cNvPr>
          <p:cNvSpPr/>
          <p:nvPr/>
        </p:nvSpPr>
        <p:spPr>
          <a:xfrm>
            <a:off x="307375" y="70958"/>
            <a:ext cx="5888680" cy="417138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«Закройщик»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выполняющий раскрой тканей по заранее разработанному шаблону (лекалу) для дальнейшего пошива изделий, чаще всего одежды или текстильных аксессуаров.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Раскрой ткани выполняется таким образом, чтобы минимизировать отходы и сохранить целостность узора или рисунка на материале.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Важнейшие качества закройщика — высокая точность глазомера, хорошее пространственное воображение и способность учитывать особенности структуры и плотности ткани.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A1785E-5355-6F21-CD50-3821A3999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16247" y="3588914"/>
            <a:ext cx="4429166" cy="3111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6FF01F-254E-5124-6C9E-487892E86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542" y="3960023"/>
            <a:ext cx="4362178" cy="2897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65170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EA4F8FD-A327-DB2D-C715-10E92A82DFB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>
            <a:extLst>
              <a:ext uri="{FF2B5EF4-FFF2-40B4-BE49-F238E27FC236}">
                <a16:creationId xmlns:a16="http://schemas.microsoft.com/office/drawing/2014/main" id="{F2A19904-2251-7455-7D3A-F6BC5ED69C1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>
            <a:extLst>
              <a:ext uri="{FF2B5EF4-FFF2-40B4-BE49-F238E27FC236}">
                <a16:creationId xmlns:a16="http://schemas.microsoft.com/office/drawing/2014/main" id="{093F621D-6236-F1A9-1520-0493C12695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5</a:t>
            </a:fld>
            <a:endParaRPr lang="ru-RU"/>
          </a:p>
        </p:txBody>
      </p:sp>
      <p:sp>
        <p:nvSpPr>
          <p:cNvPr id="1657475209" name="Скругленный прямоугольник 10">
            <a:extLst>
              <a:ext uri="{FF2B5EF4-FFF2-40B4-BE49-F238E27FC236}">
                <a16:creationId xmlns:a16="http://schemas.microsoft.com/office/drawing/2014/main" id="{2FB1068D-56CA-39C9-521F-EE695C076885}"/>
              </a:ext>
            </a:extLst>
          </p:cNvPr>
          <p:cNvSpPr/>
          <p:nvPr/>
        </p:nvSpPr>
        <p:spPr bwMode="auto">
          <a:xfrm>
            <a:off x="6871447" y="121967"/>
            <a:ext cx="4852577" cy="854522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ЗАО «ПРОМЦЕНТР» 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Вязники)</a:t>
            </a:r>
            <a:endParaRPr lang="ru-RU" sz="2400" dirty="0">
              <a:solidFill>
                <a:schemeClr val="bg1"/>
              </a:solidFill>
            </a:endParaRPr>
          </a:p>
          <a:p>
            <a:pPr algn="ctr">
              <a:defRPr/>
            </a:pP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57344424" name="Скругленный прямоугольник 12">
            <a:extLst>
              <a:ext uri="{FF2B5EF4-FFF2-40B4-BE49-F238E27FC236}">
                <a16:creationId xmlns:a16="http://schemas.microsoft.com/office/drawing/2014/main" id="{29AE7005-AB96-DD14-2737-31AD14417855}"/>
              </a:ext>
            </a:extLst>
          </p:cNvPr>
          <p:cNvSpPr/>
          <p:nvPr/>
        </p:nvSpPr>
        <p:spPr bwMode="auto">
          <a:xfrm>
            <a:off x="6445549" y="1020554"/>
            <a:ext cx="5560374" cy="3177495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производитель упаковочной и мешочной ткани на льняной основе (технических льняных, джутовых,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джуто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-льняных тканей, парусины, брезента).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ткань небольшой плотности широко используется в ландшафтных работах, лесопитомниках для упаковки посадочного материала, для семян различных трав, в хозяйственных целях, а также для изготовления сувенирной продукции и пошиве балетной обуви.</a:t>
            </a:r>
          </a:p>
        </p:txBody>
      </p:sp>
      <p:sp>
        <p:nvSpPr>
          <p:cNvPr id="181851990" name=" 181851989">
            <a:extLst>
              <a:ext uri="{FF2B5EF4-FFF2-40B4-BE49-F238E27FC236}">
                <a16:creationId xmlns:a16="http://schemas.microsoft.com/office/drawing/2014/main" id="{BA159BEB-A64F-F563-2D8B-D6B2BC09D780}"/>
              </a:ext>
            </a:extLst>
          </p:cNvPr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29995537" name=" 1429995536">
            <a:extLst>
              <a:ext uri="{FF2B5EF4-FFF2-40B4-BE49-F238E27FC236}">
                <a16:creationId xmlns:a16="http://schemas.microsoft.com/office/drawing/2014/main" id="{526910D9-056B-F7F5-31AA-C20F578A95E3}"/>
              </a:ext>
            </a:extLst>
          </p:cNvPr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71903259" name=" 571903258">
            <a:extLst>
              <a:ext uri="{FF2B5EF4-FFF2-40B4-BE49-F238E27FC236}">
                <a16:creationId xmlns:a16="http://schemas.microsoft.com/office/drawing/2014/main" id="{753457FF-6515-5A85-C523-EF9E46F18480}"/>
              </a:ext>
            </a:extLst>
          </p:cNvPr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>
            <a:extLst>
              <a:ext uri="{FF2B5EF4-FFF2-40B4-BE49-F238E27FC236}">
                <a16:creationId xmlns:a16="http://schemas.microsoft.com/office/drawing/2014/main" id="{28EF2784-2947-68BA-6C90-02249EC35D89}"/>
              </a:ext>
            </a:extLst>
          </p:cNvPr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BC9FE14-78F4-4B6C-7E93-84922C441680}"/>
              </a:ext>
            </a:extLst>
          </p:cNvPr>
          <p:cNvSpPr/>
          <p:nvPr/>
        </p:nvSpPr>
        <p:spPr>
          <a:xfrm>
            <a:off x="306271" y="129197"/>
            <a:ext cx="6017980" cy="433123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«Отделочник тканей»</a:t>
            </a:r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Специалист, завершающий цикл производства ткани, обрабатывая её различными способами для улучшения внешнего вида, комфорта и долговечности.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Благодаря работе отделочника даже самая простая ткань приобретает изысканный вид и становится пригодной для сложных изделий, таких как платья или постельное бельё премиум-класса. 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 профессия требует внимательности, знания технологий химической обработки тканей и бережного обращения с деликатными материалами.</a:t>
            </a:r>
          </a:p>
          <a:p>
            <a:pPr algn="ctr"/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270823-71DF-988F-D41A-F5772C653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87046" y="3684378"/>
            <a:ext cx="4343304" cy="30796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DD653F-3DBC-7239-5D92-92BDB1CC9C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662" y="4322576"/>
            <a:ext cx="4335730" cy="2441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90426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654</Words>
  <Application>Microsoft Office PowerPoint</Application>
  <PresentationFormat>Широкоэкранный</PresentationFormat>
  <Paragraphs>55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969</dc:creator>
  <cp:lastModifiedBy>969</cp:lastModifiedBy>
  <cp:revision>6</cp:revision>
  <dcterms:created xsi:type="dcterms:W3CDTF">2025-10-19T15:10:41Z</dcterms:created>
  <dcterms:modified xsi:type="dcterms:W3CDTF">2025-10-19T15:58:40Z</dcterms:modified>
</cp:coreProperties>
</file>